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Montserrat" panose="020B0604020202020204" pitchFamily="2" charset="0"/>
      <p:regular r:id="rId12"/>
      <p:bold r:id="rId13"/>
      <p:italic r:id="rId14"/>
      <p:boldItalic r:id="rId15"/>
    </p:embeddedFont>
    <p:embeddedFont>
      <p:font typeface="Oswald" panose="00000500000000000000" pitchFamily="2" charset="0"/>
      <p:regular r:id="rId16"/>
      <p:bold r:id="rId17"/>
    </p:embeddedFont>
    <p:embeddedFont>
      <p:font typeface="Playfair Display" panose="020B0604020202020204"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07" y="5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00edefe695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00edefe69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00edefe695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00edefe69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0edefe695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00edefe69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0edefe695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0edefe69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0edefe695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0edefe69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00edefe695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00edefe69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00edefe695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00edefe69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00edefe695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0edefe695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a:t>Il Cavour</a:t>
            </a:r>
            <a:endParaRPr/>
          </a:p>
        </p:txBody>
      </p:sp>
      <p:sp>
        <p:nvSpPr>
          <p:cNvPr id="59" name="Google Shape;59;p13"/>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Sveva Faedda 2ªC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Informazioni principali</a:t>
            </a:r>
            <a:endParaRPr/>
          </a:p>
        </p:txBody>
      </p:sp>
      <p:sp>
        <p:nvSpPr>
          <p:cNvPr id="65" name="Google Shape;65;p14"/>
          <p:cNvSpPr txBox="1">
            <a:spLocks noGrp="1"/>
          </p:cNvSpPr>
          <p:nvPr>
            <p:ph type="body" idx="1"/>
          </p:nvPr>
        </p:nvSpPr>
        <p:spPr>
          <a:xfrm>
            <a:off x="311700" y="1234075"/>
            <a:ext cx="5632800" cy="333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it" sz="1865">
                <a:highlight>
                  <a:schemeClr val="dk1"/>
                </a:highlight>
              </a:rPr>
              <a:t>Dirigente scolastico</a:t>
            </a:r>
            <a:r>
              <a:rPr lang="it" sz="1865"/>
              <a:t>	CLAUDIA SABATANO</a:t>
            </a:r>
            <a:endParaRPr sz="1865"/>
          </a:p>
          <a:p>
            <a:pPr marL="0" lvl="0" indent="0" algn="l" rtl="0">
              <a:lnSpc>
                <a:spcPct val="95000"/>
              </a:lnSpc>
              <a:spcBef>
                <a:spcPts val="1200"/>
              </a:spcBef>
              <a:spcAft>
                <a:spcPts val="0"/>
              </a:spcAft>
              <a:buSzPts val="1018"/>
              <a:buNone/>
            </a:pPr>
            <a:r>
              <a:rPr lang="it" sz="1865">
                <a:highlight>
                  <a:schemeClr val="dk1"/>
                </a:highlight>
              </a:rPr>
              <a:t>Indirizzo</a:t>
            </a:r>
            <a:r>
              <a:rPr lang="it" sz="1865"/>
              <a:t>	VIA DELLE CARINE 1, 00100 ROMA (RM)</a:t>
            </a:r>
            <a:endParaRPr sz="1865"/>
          </a:p>
          <a:p>
            <a:pPr marL="0" lvl="0" indent="0" algn="l" rtl="0">
              <a:lnSpc>
                <a:spcPct val="95000"/>
              </a:lnSpc>
              <a:spcBef>
                <a:spcPts val="1200"/>
              </a:spcBef>
              <a:spcAft>
                <a:spcPts val="0"/>
              </a:spcAft>
              <a:buSzPts val="1018"/>
              <a:buNone/>
            </a:pPr>
            <a:r>
              <a:rPr lang="it" sz="1865">
                <a:highlight>
                  <a:schemeClr val="dk1"/>
                </a:highlight>
              </a:rPr>
              <a:t>Codice</a:t>
            </a:r>
            <a:r>
              <a:rPr lang="it" sz="1865"/>
              <a:t>	RMPS060005 (Istituto principale)</a:t>
            </a:r>
            <a:endParaRPr sz="1865"/>
          </a:p>
          <a:p>
            <a:pPr marL="0" lvl="0" indent="0" algn="l" rtl="0">
              <a:lnSpc>
                <a:spcPct val="95000"/>
              </a:lnSpc>
              <a:spcBef>
                <a:spcPts val="1200"/>
              </a:spcBef>
              <a:spcAft>
                <a:spcPts val="0"/>
              </a:spcAft>
              <a:buSzPts val="1018"/>
              <a:buNone/>
            </a:pPr>
            <a:r>
              <a:rPr lang="it" sz="1865">
                <a:highlight>
                  <a:schemeClr val="dk1"/>
                </a:highlight>
              </a:rPr>
              <a:t>Telefono	</a:t>
            </a:r>
            <a:r>
              <a:rPr lang="it" sz="1865"/>
              <a:t>06121122045</a:t>
            </a:r>
            <a:endParaRPr sz="1865"/>
          </a:p>
          <a:p>
            <a:pPr marL="0" lvl="0" indent="0" algn="l" rtl="0">
              <a:lnSpc>
                <a:spcPct val="95000"/>
              </a:lnSpc>
              <a:spcBef>
                <a:spcPts val="1200"/>
              </a:spcBef>
              <a:spcAft>
                <a:spcPts val="0"/>
              </a:spcAft>
              <a:buSzPts val="1018"/>
              <a:buNone/>
            </a:pPr>
            <a:r>
              <a:rPr lang="it" sz="1865">
                <a:highlight>
                  <a:schemeClr val="dk1"/>
                </a:highlight>
              </a:rPr>
              <a:t>Email</a:t>
            </a:r>
            <a:r>
              <a:rPr lang="it" sz="1865"/>
              <a:t>	RMPS060005@istruzione.it</a:t>
            </a:r>
            <a:endParaRPr sz="1865"/>
          </a:p>
          <a:p>
            <a:pPr marL="0" lvl="0" indent="0" algn="l" rtl="0">
              <a:lnSpc>
                <a:spcPct val="95000"/>
              </a:lnSpc>
              <a:spcBef>
                <a:spcPts val="1200"/>
              </a:spcBef>
              <a:spcAft>
                <a:spcPts val="0"/>
              </a:spcAft>
              <a:buSzPts val="1018"/>
              <a:buNone/>
            </a:pPr>
            <a:r>
              <a:rPr lang="it" sz="1865">
                <a:highlight>
                  <a:schemeClr val="dk1"/>
                </a:highlight>
              </a:rPr>
              <a:t>Pec</a:t>
            </a:r>
            <a:r>
              <a:rPr lang="it" sz="1865"/>
              <a:t>	rmps060005@pec.istruzione.it</a:t>
            </a:r>
            <a:endParaRPr sz="1865"/>
          </a:p>
          <a:p>
            <a:pPr marL="0" lvl="0" indent="0" algn="l" rtl="0">
              <a:lnSpc>
                <a:spcPct val="95000"/>
              </a:lnSpc>
              <a:spcBef>
                <a:spcPts val="1200"/>
              </a:spcBef>
              <a:spcAft>
                <a:spcPts val="0"/>
              </a:spcAft>
              <a:buSzPts val="1018"/>
              <a:buNone/>
            </a:pPr>
            <a:r>
              <a:rPr lang="it" sz="1865">
                <a:highlight>
                  <a:schemeClr val="dk1"/>
                </a:highlight>
              </a:rPr>
              <a:t>Sito web	</a:t>
            </a:r>
            <a:r>
              <a:rPr lang="it" sz="1865"/>
              <a:t>http://www.liceocavour.edu.it</a:t>
            </a:r>
            <a:endParaRPr sz="1865"/>
          </a:p>
          <a:p>
            <a:pPr marL="0" lvl="0" indent="0" algn="l" rtl="0">
              <a:lnSpc>
                <a:spcPct val="95000"/>
              </a:lnSpc>
              <a:spcBef>
                <a:spcPts val="1200"/>
              </a:spcBef>
              <a:spcAft>
                <a:spcPts val="1200"/>
              </a:spcAft>
              <a:buSzPts val="1018"/>
              <a:buNone/>
            </a:pPr>
            <a:endParaRPr sz="1865"/>
          </a:p>
        </p:txBody>
      </p:sp>
      <p:sp>
        <p:nvSpPr>
          <p:cNvPr id="66" name="Google Shape;66;p14"/>
          <p:cNvSpPr/>
          <p:nvPr/>
        </p:nvSpPr>
        <p:spPr>
          <a:xfrm>
            <a:off x="6072950" y="396675"/>
            <a:ext cx="1896000" cy="1619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6892550" y="1451600"/>
            <a:ext cx="1866300" cy="15009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5944500" y="2636550"/>
            <a:ext cx="1737900" cy="1619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267800" y="3643775"/>
            <a:ext cx="1757700" cy="1441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txBox="1"/>
          <p:nvPr/>
        </p:nvSpPr>
        <p:spPr>
          <a:xfrm>
            <a:off x="6292125" y="836000"/>
            <a:ext cx="1538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Numero alunni:	1099</a:t>
            </a:r>
            <a:endParaRPr/>
          </a:p>
        </p:txBody>
      </p:sp>
      <p:sp>
        <p:nvSpPr>
          <p:cNvPr id="71" name="Google Shape;71;p14"/>
          <p:cNvSpPr txBox="1"/>
          <p:nvPr/>
        </p:nvSpPr>
        <p:spPr>
          <a:xfrm>
            <a:off x="7056500" y="1816950"/>
            <a:ext cx="1538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t>Numero classi:</a:t>
            </a:r>
            <a:endParaRPr/>
          </a:p>
          <a:p>
            <a:pPr marL="0" lvl="0" indent="0" algn="ctr" rtl="0">
              <a:spcBef>
                <a:spcPts val="0"/>
              </a:spcBef>
              <a:spcAft>
                <a:spcPts val="0"/>
              </a:spcAft>
              <a:buNone/>
            </a:pPr>
            <a:r>
              <a:rPr lang="it"/>
              <a:t>46</a:t>
            </a:r>
            <a:endParaRPr/>
          </a:p>
        </p:txBody>
      </p:sp>
      <p:sp>
        <p:nvSpPr>
          <p:cNvPr id="72" name="Google Shape;72;p14"/>
          <p:cNvSpPr txBox="1"/>
          <p:nvPr/>
        </p:nvSpPr>
        <p:spPr>
          <a:xfrm>
            <a:off x="6098550" y="3097300"/>
            <a:ext cx="142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lt1"/>
                </a:solidFill>
              </a:rPr>
              <a:t>Media</a:t>
            </a:r>
            <a:endParaRPr>
              <a:solidFill>
                <a:schemeClr val="lt1"/>
              </a:solidFill>
            </a:endParaRPr>
          </a:p>
          <a:p>
            <a:pPr marL="0" lvl="0" indent="0" algn="ctr" rtl="0">
              <a:spcBef>
                <a:spcPts val="0"/>
              </a:spcBef>
              <a:spcAft>
                <a:spcPts val="0"/>
              </a:spcAft>
              <a:buNone/>
            </a:pPr>
            <a:r>
              <a:rPr lang="it">
                <a:solidFill>
                  <a:schemeClr val="lt1"/>
                </a:solidFill>
              </a:rPr>
              <a:t>alunni/classi:23</a:t>
            </a:r>
            <a:endParaRPr>
              <a:solidFill>
                <a:schemeClr val="lt1"/>
              </a:solidFill>
            </a:endParaRPr>
          </a:p>
        </p:txBody>
      </p:sp>
      <p:sp>
        <p:nvSpPr>
          <p:cNvPr id="73" name="Google Shape;73;p14"/>
          <p:cNvSpPr txBox="1"/>
          <p:nvPr/>
        </p:nvSpPr>
        <p:spPr>
          <a:xfrm>
            <a:off x="7377450" y="4057175"/>
            <a:ext cx="15384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it" sz="1300">
                <a:solidFill>
                  <a:schemeClr val="dk2"/>
                </a:solidFill>
              </a:rPr>
              <a:t>Percorso di studi: liceo scientifico</a:t>
            </a:r>
            <a:endParaRPr>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385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La storia </a:t>
            </a:r>
            <a:endParaRPr/>
          </a:p>
        </p:txBody>
      </p:sp>
      <p:sp>
        <p:nvSpPr>
          <p:cNvPr id="79" name="Google Shape;79;p15"/>
          <p:cNvSpPr txBox="1">
            <a:spLocks noGrp="1"/>
          </p:cNvSpPr>
          <p:nvPr>
            <p:ph type="body" idx="1"/>
          </p:nvPr>
        </p:nvSpPr>
        <p:spPr>
          <a:xfrm>
            <a:off x="311700" y="1007850"/>
            <a:ext cx="5573700" cy="3880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358"/>
              <a:buNone/>
            </a:pPr>
            <a:r>
              <a:rPr lang="it" sz="1570"/>
              <a:t>Il Liceo Cavour nasce nel 1871 come sezione fisico-matematica del regio istituto tecnico di Roma (poi diventato istituto tecnico commerciale Leonardo Da Vinci). In seguito alla riforma Gentile del 1923 che aboliva tali sezioni, viene istituito il regio liceo scientifico di Roma in applicazione del regio decreto legislativo del 9 settembre 1923 n. 1915. Il liceo inizia la sua attività nell'anno scolastico 1923-24 come filiazione del liceo classico Ennio Quirino Visconti, a sua volta primo liceo classico di Roma. Nel 1926 il regio liceo scientifico di Roma viene infine istituito come struttura autonoma, che inizia le sue attività con l'anno scolastico 1926-27. Nel 1946, con l'inaugurazione del liceo scientifico statale Augusto Righi (nato da una succursale del regio liceo), la scuola assume il nome definitivo di "liceo scientifico Camillo Cavour”</a:t>
            </a:r>
            <a:r>
              <a:rPr lang="it" sz="685"/>
              <a:t> </a:t>
            </a:r>
            <a:endParaRPr sz="685"/>
          </a:p>
          <a:p>
            <a:pPr marL="0" lvl="0" indent="0" algn="l" rtl="0">
              <a:lnSpc>
                <a:spcPct val="105000"/>
              </a:lnSpc>
              <a:spcBef>
                <a:spcPts val="1200"/>
              </a:spcBef>
              <a:spcAft>
                <a:spcPts val="1200"/>
              </a:spcAft>
              <a:buSzPts val="358"/>
              <a:buNone/>
            </a:pPr>
            <a:endParaRPr sz="685"/>
          </a:p>
        </p:txBody>
      </p:sp>
      <p:pic>
        <p:nvPicPr>
          <p:cNvPr id="80" name="Google Shape;80;p15"/>
          <p:cNvPicPr preferRelativeResize="0"/>
          <p:nvPr/>
        </p:nvPicPr>
        <p:blipFill>
          <a:blip r:embed="rId3">
            <a:alphaModFix/>
          </a:blip>
          <a:stretch>
            <a:fillRect/>
          </a:stretch>
        </p:blipFill>
        <p:spPr>
          <a:xfrm>
            <a:off x="6028625" y="2571748"/>
            <a:ext cx="2953802" cy="1961509"/>
          </a:xfrm>
          <a:prstGeom prst="rect">
            <a:avLst/>
          </a:prstGeom>
          <a:noFill/>
          <a:ln>
            <a:noFill/>
          </a:ln>
        </p:spPr>
      </p:pic>
      <p:sp>
        <p:nvSpPr>
          <p:cNvPr id="81" name="Google Shape;81;p15"/>
          <p:cNvSpPr txBox="1"/>
          <p:nvPr/>
        </p:nvSpPr>
        <p:spPr>
          <a:xfrm>
            <a:off x="6040925" y="4602200"/>
            <a:ext cx="292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facciata della struttura</a:t>
            </a:r>
            <a:endParaRPr>
              <a:latin typeface="Playfair Display"/>
              <a:ea typeface="Playfair Display"/>
              <a:cs typeface="Playfair Display"/>
              <a:sym typeface="Playfair Display"/>
            </a:endParaRPr>
          </a:p>
        </p:txBody>
      </p:sp>
      <p:pic>
        <p:nvPicPr>
          <p:cNvPr id="82" name="Google Shape;82;p15"/>
          <p:cNvPicPr preferRelativeResize="0"/>
          <p:nvPr/>
        </p:nvPicPr>
        <p:blipFill>
          <a:blip r:embed="rId4">
            <a:alphaModFix/>
          </a:blip>
          <a:stretch>
            <a:fillRect/>
          </a:stretch>
        </p:blipFill>
        <p:spPr>
          <a:xfrm>
            <a:off x="5951475" y="162275"/>
            <a:ext cx="3018650" cy="1921300"/>
          </a:xfrm>
          <a:prstGeom prst="rect">
            <a:avLst/>
          </a:prstGeom>
          <a:noFill/>
          <a:ln>
            <a:noFill/>
          </a:ln>
        </p:spPr>
      </p:pic>
      <p:sp>
        <p:nvSpPr>
          <p:cNvPr id="83" name="Google Shape;83;p15"/>
          <p:cNvSpPr txBox="1"/>
          <p:nvPr/>
        </p:nvSpPr>
        <p:spPr>
          <a:xfrm>
            <a:off x="5996225" y="2127563"/>
            <a:ext cx="301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targa liceo cavour</a:t>
            </a:r>
            <a:endParaRPr>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36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Struttura</a:t>
            </a:r>
            <a:endParaRPr/>
          </a:p>
        </p:txBody>
      </p:sp>
      <p:sp>
        <p:nvSpPr>
          <p:cNvPr id="89" name="Google Shape;89;p16"/>
          <p:cNvSpPr txBox="1">
            <a:spLocks noGrp="1"/>
          </p:cNvSpPr>
          <p:nvPr>
            <p:ph type="body" idx="1"/>
          </p:nvPr>
        </p:nvSpPr>
        <p:spPr>
          <a:xfrm>
            <a:off x="270900" y="938725"/>
            <a:ext cx="5209500" cy="39789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0"/>
              </a:spcAft>
              <a:buNone/>
            </a:pPr>
            <a:r>
              <a:rPr lang="it"/>
              <a:t>Dalla fondazione fino al 1962 il liceo è stato ospitato nei locali dell'ITC Leonardo da Vinci in via Cavour 258. Nell'ottobre 1962 ha occupato la nuova sede in via Vittorino da Feltre 6, nei pressi del Colosseo. L'edificio è stato costruito tra il 1884 e il 1887 dall'architetto Luca Carimini, e inizialmente fu la sede dello studentato degli Oblati di Maria Immacolata. Nel 1905, col trasferimento a Roma della casa generalizia degli oblati, viene costruito un secondo edificio attiguo al primo, e viene aperto l'ingresso di via delle Carine. La scuola occupa entrambi gli edifici. Il primo dei due fabbricati (palazzina A) è stato progettato dall’architetto Luca Carimini (1830-1890), attivo in quegli anni a Roma e autore del rifacimento della facciata di S.Pietro in Vincoli, a fine ’800. Il solenne scalone monumentale ne orna la facciata.Il secondo fabbricato (palazzina B) risale ai primi del ‘900.</a:t>
            </a:r>
            <a:endParaRPr/>
          </a:p>
          <a:p>
            <a:pPr marL="0" lvl="0" indent="0" algn="l" rtl="0">
              <a:spcBef>
                <a:spcPts val="1200"/>
              </a:spcBef>
              <a:spcAft>
                <a:spcPts val="1200"/>
              </a:spcAft>
              <a:buNone/>
            </a:pPr>
            <a:r>
              <a:rPr lang="it"/>
              <a:t>All'interno del complesso si trovano le aule, un laboratorio di chimica e un laboratorio di fisica, aule di disegno tecnico, un laboratorio linguistico, un laboratorio informatico, l'aula magna, una biblioteca, due palestre, due campi da pallavolo, un campo da pallacanestro e un bar.</a:t>
            </a:r>
            <a:endParaRPr/>
          </a:p>
        </p:txBody>
      </p:sp>
      <p:sp>
        <p:nvSpPr>
          <p:cNvPr id="90" name="Google Shape;90;p16"/>
          <p:cNvSpPr txBox="1"/>
          <p:nvPr/>
        </p:nvSpPr>
        <p:spPr>
          <a:xfrm>
            <a:off x="1846575" y="2370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1" name="Google Shape;91;p16"/>
          <p:cNvSpPr txBox="1"/>
          <p:nvPr/>
        </p:nvSpPr>
        <p:spPr>
          <a:xfrm>
            <a:off x="152400" y="1524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2" name="Google Shape;92;p16"/>
          <p:cNvSpPr txBox="1"/>
          <p:nvPr/>
        </p:nvSpPr>
        <p:spPr>
          <a:xfrm>
            <a:off x="304800" y="3048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93" name="Google Shape;93;p16"/>
          <p:cNvPicPr preferRelativeResize="0"/>
          <p:nvPr/>
        </p:nvPicPr>
        <p:blipFill rotWithShape="1">
          <a:blip r:embed="rId3">
            <a:alphaModFix/>
          </a:blip>
          <a:srcRect b="24715"/>
          <a:stretch/>
        </p:blipFill>
        <p:spPr>
          <a:xfrm>
            <a:off x="5539725" y="237000"/>
            <a:ext cx="3525274" cy="1675325"/>
          </a:xfrm>
          <a:prstGeom prst="rect">
            <a:avLst/>
          </a:prstGeom>
          <a:noFill/>
          <a:ln>
            <a:noFill/>
          </a:ln>
        </p:spPr>
      </p:pic>
      <p:sp>
        <p:nvSpPr>
          <p:cNvPr id="94" name="Google Shape;94;p16"/>
          <p:cNvSpPr txBox="1">
            <a:spLocks noGrp="1"/>
          </p:cNvSpPr>
          <p:nvPr>
            <p:ph type="title"/>
          </p:nvPr>
        </p:nvSpPr>
        <p:spPr>
          <a:xfrm>
            <a:off x="6257313" y="1935575"/>
            <a:ext cx="20901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a:latin typeface="Playfair Display"/>
                <a:ea typeface="Playfair Display"/>
                <a:cs typeface="Playfair Display"/>
                <a:sym typeface="Playfair Display"/>
              </a:rPr>
              <a:t>costruzione palazzina B</a:t>
            </a:r>
            <a:endParaRPr sz="1400">
              <a:latin typeface="Playfair Display"/>
              <a:ea typeface="Playfair Display"/>
              <a:cs typeface="Playfair Display"/>
              <a:sym typeface="Playfair Display"/>
            </a:endParaRPr>
          </a:p>
        </p:txBody>
      </p:sp>
      <p:pic>
        <p:nvPicPr>
          <p:cNvPr id="95" name="Google Shape;95;p16"/>
          <p:cNvPicPr preferRelativeResize="0"/>
          <p:nvPr/>
        </p:nvPicPr>
        <p:blipFill>
          <a:blip r:embed="rId4">
            <a:alphaModFix/>
          </a:blip>
          <a:stretch>
            <a:fillRect/>
          </a:stretch>
        </p:blipFill>
        <p:spPr>
          <a:xfrm>
            <a:off x="7330900" y="2399650"/>
            <a:ext cx="1734101" cy="2310800"/>
          </a:xfrm>
          <a:prstGeom prst="rect">
            <a:avLst/>
          </a:prstGeom>
          <a:noFill/>
          <a:ln>
            <a:noFill/>
          </a:ln>
        </p:spPr>
      </p:pic>
      <p:pic>
        <p:nvPicPr>
          <p:cNvPr id="96" name="Google Shape;96;p16"/>
          <p:cNvPicPr preferRelativeResize="0"/>
          <p:nvPr/>
        </p:nvPicPr>
        <p:blipFill>
          <a:blip r:embed="rId5">
            <a:alphaModFix/>
          </a:blip>
          <a:stretch>
            <a:fillRect/>
          </a:stretch>
        </p:blipFill>
        <p:spPr>
          <a:xfrm>
            <a:off x="5435213" y="2269528"/>
            <a:ext cx="1734100" cy="1153190"/>
          </a:xfrm>
          <a:prstGeom prst="rect">
            <a:avLst/>
          </a:prstGeom>
          <a:noFill/>
          <a:ln>
            <a:noFill/>
          </a:ln>
        </p:spPr>
      </p:pic>
      <p:pic>
        <p:nvPicPr>
          <p:cNvPr id="97" name="Google Shape;97;p16"/>
          <p:cNvPicPr preferRelativeResize="0"/>
          <p:nvPr/>
        </p:nvPicPr>
        <p:blipFill>
          <a:blip r:embed="rId6">
            <a:alphaModFix/>
          </a:blip>
          <a:stretch>
            <a:fillRect/>
          </a:stretch>
        </p:blipFill>
        <p:spPr>
          <a:xfrm>
            <a:off x="5390022" y="3638350"/>
            <a:ext cx="1824476" cy="1213275"/>
          </a:xfrm>
          <a:prstGeom prst="rect">
            <a:avLst/>
          </a:prstGeom>
          <a:noFill/>
          <a:ln>
            <a:noFill/>
          </a:ln>
        </p:spPr>
      </p:pic>
      <p:sp>
        <p:nvSpPr>
          <p:cNvPr id="98" name="Google Shape;98;p16"/>
          <p:cNvSpPr txBox="1"/>
          <p:nvPr/>
        </p:nvSpPr>
        <p:spPr>
          <a:xfrm>
            <a:off x="5582975" y="3310350"/>
            <a:ext cx="256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aula di chimica</a:t>
            </a:r>
            <a:endParaRPr>
              <a:latin typeface="Playfair Display"/>
              <a:ea typeface="Playfair Display"/>
              <a:cs typeface="Playfair Display"/>
              <a:sym typeface="Playfair Display"/>
            </a:endParaRPr>
          </a:p>
        </p:txBody>
      </p:sp>
      <p:sp>
        <p:nvSpPr>
          <p:cNvPr id="99" name="Google Shape;99;p16"/>
          <p:cNvSpPr txBox="1"/>
          <p:nvPr/>
        </p:nvSpPr>
        <p:spPr>
          <a:xfrm>
            <a:off x="5480400" y="4753525"/>
            <a:ext cx="201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aula di fisica</a:t>
            </a:r>
            <a:endParaRPr>
              <a:latin typeface="Playfair Display"/>
              <a:ea typeface="Playfair Display"/>
              <a:cs typeface="Playfair Display"/>
              <a:sym typeface="Playfair Display"/>
            </a:endParaRPr>
          </a:p>
        </p:txBody>
      </p:sp>
      <p:sp>
        <p:nvSpPr>
          <p:cNvPr id="100" name="Google Shape;100;p16"/>
          <p:cNvSpPr txBox="1"/>
          <p:nvPr/>
        </p:nvSpPr>
        <p:spPr>
          <a:xfrm>
            <a:off x="7410000" y="4650850"/>
            <a:ext cx="17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aula di disegno</a:t>
            </a:r>
            <a:endParaRPr>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Dove è situato?</a:t>
            </a:r>
            <a:endParaRPr/>
          </a:p>
        </p:txBody>
      </p:sp>
      <p:sp>
        <p:nvSpPr>
          <p:cNvPr id="106" name="Google Shape;106;p17"/>
          <p:cNvSpPr txBox="1">
            <a:spLocks noGrp="1"/>
          </p:cNvSpPr>
          <p:nvPr>
            <p:ph type="body" idx="1"/>
          </p:nvPr>
        </p:nvSpPr>
        <p:spPr>
          <a:xfrm>
            <a:off x="311700" y="1234075"/>
            <a:ext cx="3649500" cy="3469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a:t>Il liceo è all’ombra del Colosseo, proprio al centro della città capitolina, è facilmente raggiungibile con i mezzi, infatti gli studenti vengono da tutta Roma e dintorni. Può vantare    un’ ottima posizione e vista, alcune finestre vedono delle immagini da cartolina. </a:t>
            </a:r>
            <a:endParaRPr/>
          </a:p>
        </p:txBody>
      </p:sp>
      <p:pic>
        <p:nvPicPr>
          <p:cNvPr id="107" name="Google Shape;107;p17"/>
          <p:cNvPicPr preferRelativeResize="0"/>
          <p:nvPr/>
        </p:nvPicPr>
        <p:blipFill>
          <a:blip r:embed="rId3">
            <a:alphaModFix/>
          </a:blip>
          <a:stretch>
            <a:fillRect/>
          </a:stretch>
        </p:blipFill>
        <p:spPr>
          <a:xfrm>
            <a:off x="5074900" y="203775"/>
            <a:ext cx="3563325" cy="2136776"/>
          </a:xfrm>
          <a:prstGeom prst="rect">
            <a:avLst/>
          </a:prstGeom>
          <a:noFill/>
          <a:ln>
            <a:noFill/>
          </a:ln>
        </p:spPr>
      </p:pic>
      <p:pic>
        <p:nvPicPr>
          <p:cNvPr id="108" name="Google Shape;108;p17"/>
          <p:cNvPicPr preferRelativeResize="0"/>
          <p:nvPr/>
        </p:nvPicPr>
        <p:blipFill>
          <a:blip r:embed="rId4">
            <a:alphaModFix/>
          </a:blip>
          <a:stretch>
            <a:fillRect/>
          </a:stretch>
        </p:blipFill>
        <p:spPr>
          <a:xfrm>
            <a:off x="4336433" y="2560062"/>
            <a:ext cx="1429929" cy="2416500"/>
          </a:xfrm>
          <a:prstGeom prst="rect">
            <a:avLst/>
          </a:prstGeom>
          <a:noFill/>
          <a:ln>
            <a:noFill/>
          </a:ln>
        </p:spPr>
      </p:pic>
      <p:pic>
        <p:nvPicPr>
          <p:cNvPr id="109" name="Google Shape;109;p17"/>
          <p:cNvPicPr preferRelativeResize="0"/>
          <p:nvPr/>
        </p:nvPicPr>
        <p:blipFill rotWithShape="1">
          <a:blip r:embed="rId5">
            <a:alphaModFix/>
          </a:blip>
          <a:srcRect b="5926"/>
          <a:stretch/>
        </p:blipFill>
        <p:spPr>
          <a:xfrm>
            <a:off x="5967700" y="2583450"/>
            <a:ext cx="1429925" cy="2393126"/>
          </a:xfrm>
          <a:prstGeom prst="rect">
            <a:avLst/>
          </a:prstGeom>
          <a:noFill/>
          <a:ln>
            <a:noFill/>
          </a:ln>
        </p:spPr>
      </p:pic>
      <p:pic>
        <p:nvPicPr>
          <p:cNvPr id="110" name="Google Shape;110;p17"/>
          <p:cNvPicPr preferRelativeResize="0"/>
          <p:nvPr/>
        </p:nvPicPr>
        <p:blipFill rotWithShape="1">
          <a:blip r:embed="rId6">
            <a:alphaModFix/>
          </a:blip>
          <a:srcRect b="5864"/>
          <a:stretch/>
        </p:blipFill>
        <p:spPr>
          <a:xfrm>
            <a:off x="7599000" y="2571750"/>
            <a:ext cx="1429925" cy="2393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Le offerte formative</a:t>
            </a:r>
            <a:endParaRPr/>
          </a:p>
        </p:txBody>
      </p:sp>
      <p:sp>
        <p:nvSpPr>
          <p:cNvPr id="116" name="Google Shape;116;p18"/>
          <p:cNvSpPr txBox="1">
            <a:spLocks noGrp="1"/>
          </p:cNvSpPr>
          <p:nvPr>
            <p:ph type="body" idx="1"/>
          </p:nvPr>
        </p:nvSpPr>
        <p:spPr>
          <a:xfrm>
            <a:off x="311700" y="1017725"/>
            <a:ext cx="8439300" cy="40185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SzPts val="688"/>
              <a:buNone/>
            </a:pPr>
            <a:r>
              <a:rPr lang="it" sz="1225"/>
              <a:t>Il Cavour offre tre differenti offerte formative: </a:t>
            </a:r>
            <a:endParaRPr sz="1225"/>
          </a:p>
          <a:p>
            <a:pPr marL="0" lvl="0" indent="0" algn="l" rtl="0">
              <a:lnSpc>
                <a:spcPct val="75000"/>
              </a:lnSpc>
              <a:spcBef>
                <a:spcPts val="100"/>
              </a:spcBef>
              <a:spcAft>
                <a:spcPts val="0"/>
              </a:spcAft>
              <a:buSzPts val="688"/>
              <a:buNone/>
            </a:pPr>
            <a:r>
              <a:rPr lang="it" sz="1225" b="1"/>
              <a:t>corso Cambridge e corso con l’inglese potenziato</a:t>
            </a:r>
            <a:endParaRPr sz="1225" b="1"/>
          </a:p>
          <a:p>
            <a:pPr marL="0" lvl="0" indent="0" algn="l" rtl="0">
              <a:lnSpc>
                <a:spcPct val="75000"/>
              </a:lnSpc>
              <a:spcBef>
                <a:spcPts val="100"/>
              </a:spcBef>
              <a:spcAft>
                <a:spcPts val="0"/>
              </a:spcAft>
              <a:buSzPts val="688"/>
              <a:buNone/>
            </a:pPr>
            <a:r>
              <a:rPr lang="it" sz="1225"/>
              <a:t>Due classi conseguiranno, oltre al diploma italiano di Maturità Scientifica, le certificazioni IGCSE (International General Certificate of Secondary Education) nelle seguenti discipline:</a:t>
            </a:r>
            <a:endParaRPr sz="1225"/>
          </a:p>
          <a:p>
            <a:pPr marL="457200" lvl="0" indent="-306387" algn="l" rtl="0">
              <a:lnSpc>
                <a:spcPct val="75000"/>
              </a:lnSpc>
              <a:spcBef>
                <a:spcPts val="100"/>
              </a:spcBef>
              <a:spcAft>
                <a:spcPts val="0"/>
              </a:spcAft>
              <a:buSzPts val="1225"/>
              <a:buChar char="●"/>
            </a:pPr>
            <a:r>
              <a:rPr lang="it" sz="1225"/>
              <a:t>Mathematics (code subject 0580)</a:t>
            </a:r>
            <a:endParaRPr sz="1225"/>
          </a:p>
          <a:p>
            <a:pPr marL="457200" lvl="0" indent="-306387" algn="l" rtl="0">
              <a:lnSpc>
                <a:spcPct val="75000"/>
              </a:lnSpc>
              <a:spcBef>
                <a:spcPts val="0"/>
              </a:spcBef>
              <a:spcAft>
                <a:spcPts val="0"/>
              </a:spcAft>
              <a:buSzPts val="1225"/>
              <a:buChar char="●"/>
            </a:pPr>
            <a:r>
              <a:rPr lang="it" sz="1225"/>
              <a:t>Physics (code subject 0625)</a:t>
            </a:r>
            <a:endParaRPr sz="1225"/>
          </a:p>
          <a:p>
            <a:pPr marL="457200" lvl="0" indent="-306387" algn="l" rtl="0">
              <a:lnSpc>
                <a:spcPct val="75000"/>
              </a:lnSpc>
              <a:spcBef>
                <a:spcPts val="0"/>
              </a:spcBef>
              <a:spcAft>
                <a:spcPts val="0"/>
              </a:spcAft>
              <a:buSzPts val="1225"/>
              <a:buChar char="●"/>
            </a:pPr>
            <a:r>
              <a:rPr lang="it" sz="1225"/>
              <a:t>English as a second language (code subject 0511)</a:t>
            </a:r>
            <a:endParaRPr sz="1225"/>
          </a:p>
          <a:p>
            <a:pPr marL="0" lvl="0" indent="0" algn="l" rtl="0">
              <a:lnSpc>
                <a:spcPct val="75000"/>
              </a:lnSpc>
              <a:spcBef>
                <a:spcPts val="100"/>
              </a:spcBef>
              <a:spcAft>
                <a:spcPts val="0"/>
              </a:spcAft>
              <a:buSzPts val="688"/>
              <a:buNone/>
            </a:pPr>
            <a:r>
              <a:rPr lang="it" sz="1225"/>
              <a:t>Una classe conseguirà, oltre al diploma italiano di maturità scientifica, le certificazioni IGCSE (International General Certificate of Secondary Education) nelle seguenti discipline:</a:t>
            </a:r>
            <a:endParaRPr sz="1225"/>
          </a:p>
          <a:p>
            <a:pPr marL="457200" lvl="0" indent="-306387" algn="l" rtl="0">
              <a:lnSpc>
                <a:spcPct val="75000"/>
              </a:lnSpc>
              <a:spcBef>
                <a:spcPts val="100"/>
              </a:spcBef>
              <a:spcAft>
                <a:spcPts val="0"/>
              </a:spcAft>
              <a:buSzPts val="1225"/>
              <a:buChar char="●"/>
            </a:pPr>
            <a:r>
              <a:rPr lang="it" sz="1225"/>
              <a:t>English as a second language (code subject 0511)</a:t>
            </a:r>
            <a:endParaRPr sz="1225"/>
          </a:p>
          <a:p>
            <a:pPr marL="457200" lvl="0" indent="-306387" algn="l" rtl="0">
              <a:lnSpc>
                <a:spcPct val="75000"/>
              </a:lnSpc>
              <a:spcBef>
                <a:spcPts val="0"/>
              </a:spcBef>
              <a:spcAft>
                <a:spcPts val="0"/>
              </a:spcAft>
              <a:buSzPts val="1225"/>
              <a:buChar char="●"/>
            </a:pPr>
            <a:r>
              <a:rPr lang="it" sz="1225"/>
              <a:t>Geography (code subject 0460)</a:t>
            </a:r>
            <a:endParaRPr sz="1225"/>
          </a:p>
          <a:p>
            <a:pPr marL="457200" lvl="0" indent="-306387" algn="l" rtl="0">
              <a:lnSpc>
                <a:spcPct val="75000"/>
              </a:lnSpc>
              <a:spcBef>
                <a:spcPts val="0"/>
              </a:spcBef>
              <a:spcAft>
                <a:spcPts val="0"/>
              </a:spcAft>
              <a:buSzPts val="1225"/>
              <a:buChar char="●"/>
            </a:pPr>
            <a:r>
              <a:rPr lang="it" sz="1225"/>
              <a:t>Mathematics (code subject 0580)</a:t>
            </a:r>
            <a:endParaRPr sz="1225"/>
          </a:p>
          <a:p>
            <a:pPr marL="0" lvl="0" indent="0" algn="l" rtl="0">
              <a:lnSpc>
                <a:spcPct val="75000"/>
              </a:lnSpc>
              <a:spcBef>
                <a:spcPts val="100"/>
              </a:spcBef>
              <a:spcAft>
                <a:spcPts val="0"/>
              </a:spcAft>
              <a:buSzPts val="688"/>
              <a:buNone/>
            </a:pPr>
            <a:r>
              <a:rPr lang="it" sz="1225"/>
              <a:t>Le certificazioni verranno conseguite entro il terzo/quarto anno di corso</a:t>
            </a:r>
            <a:endParaRPr sz="1225"/>
          </a:p>
          <a:p>
            <a:pPr marL="0" lvl="0" indent="0" algn="l" rtl="0">
              <a:lnSpc>
                <a:spcPct val="75000"/>
              </a:lnSpc>
              <a:spcBef>
                <a:spcPts val="100"/>
              </a:spcBef>
              <a:spcAft>
                <a:spcPts val="0"/>
              </a:spcAft>
              <a:buSzPts val="688"/>
              <a:buNone/>
            </a:pPr>
            <a:r>
              <a:rPr lang="it" sz="1225"/>
              <a:t>Il Piano di Studi Cambridge prevede la coesistenza dei due corsi di studio, Italiano ed Inglese, le cui valutazioni saranno comunque distinte</a:t>
            </a:r>
            <a:endParaRPr sz="1225"/>
          </a:p>
          <a:p>
            <a:pPr marL="0" lvl="0" indent="0" algn="l" rtl="0">
              <a:lnSpc>
                <a:spcPct val="75000"/>
              </a:lnSpc>
              <a:spcBef>
                <a:spcPts val="100"/>
              </a:spcBef>
              <a:spcAft>
                <a:spcPts val="0"/>
              </a:spcAft>
              <a:buSzPts val="688"/>
              <a:buNone/>
            </a:pPr>
            <a:r>
              <a:rPr lang="it" sz="1225" b="1"/>
              <a:t>corso 2.0 con potenziamento di fisica</a:t>
            </a:r>
            <a:r>
              <a:rPr lang="it" sz="1225"/>
              <a:t> che ha un potenziamento del curriculum:</a:t>
            </a:r>
            <a:endParaRPr sz="1225"/>
          </a:p>
          <a:p>
            <a:pPr marL="457200" lvl="0" indent="-306387" algn="l" rtl="0">
              <a:lnSpc>
                <a:spcPct val="75000"/>
              </a:lnSpc>
              <a:spcBef>
                <a:spcPts val="100"/>
              </a:spcBef>
              <a:spcAft>
                <a:spcPts val="0"/>
              </a:spcAft>
              <a:buSzPts val="1225"/>
              <a:buChar char="●"/>
            </a:pPr>
            <a:r>
              <a:rPr lang="it" sz="1225"/>
              <a:t> Competenze digitali </a:t>
            </a:r>
            <a:endParaRPr sz="1225"/>
          </a:p>
          <a:p>
            <a:pPr marL="457200" lvl="0" indent="-306387" algn="l" rtl="0">
              <a:lnSpc>
                <a:spcPct val="75000"/>
              </a:lnSpc>
              <a:spcBef>
                <a:spcPts val="0"/>
              </a:spcBef>
              <a:spcAft>
                <a:spcPts val="0"/>
              </a:spcAft>
              <a:buSzPts val="1225"/>
              <a:buChar char="●"/>
            </a:pPr>
            <a:r>
              <a:rPr lang="it" sz="1225"/>
              <a:t> Uso consapevole della rete</a:t>
            </a:r>
            <a:endParaRPr sz="1225"/>
          </a:p>
          <a:p>
            <a:pPr marL="457200" lvl="0" indent="-306387" algn="l" rtl="0">
              <a:lnSpc>
                <a:spcPct val="75000"/>
              </a:lnSpc>
              <a:spcBef>
                <a:spcPts val="0"/>
              </a:spcBef>
              <a:spcAft>
                <a:spcPts val="0"/>
              </a:spcAft>
              <a:buSzPts val="1225"/>
              <a:buChar char="●"/>
            </a:pPr>
            <a:r>
              <a:rPr lang="it" sz="1225"/>
              <a:t> La rete strumento per conoscere (piattaforme elearning)</a:t>
            </a:r>
            <a:endParaRPr sz="1225"/>
          </a:p>
          <a:p>
            <a:pPr marL="457200" lvl="0" indent="-306387" algn="l" rtl="0">
              <a:lnSpc>
                <a:spcPct val="75000"/>
              </a:lnSpc>
              <a:spcBef>
                <a:spcPts val="0"/>
              </a:spcBef>
              <a:spcAft>
                <a:spcPts val="0"/>
              </a:spcAft>
              <a:buSzPts val="1225"/>
              <a:buChar char="●"/>
            </a:pPr>
            <a:r>
              <a:rPr lang="it" sz="1225"/>
              <a:t> Utilizzo di sw free per potenziare il metodo di studio </a:t>
            </a:r>
            <a:endParaRPr sz="1225"/>
          </a:p>
          <a:p>
            <a:pPr marL="457200" lvl="0" indent="-306387" algn="l" rtl="0">
              <a:lnSpc>
                <a:spcPct val="75000"/>
              </a:lnSpc>
              <a:spcBef>
                <a:spcPts val="0"/>
              </a:spcBef>
              <a:spcAft>
                <a:spcPts val="0"/>
              </a:spcAft>
              <a:buSzPts val="1225"/>
              <a:buChar char="●"/>
            </a:pPr>
            <a:r>
              <a:rPr lang="it" sz="1225"/>
              <a:t>(c-maps ,geogebra,pacchetto office…)</a:t>
            </a:r>
            <a:endParaRPr sz="1225"/>
          </a:p>
          <a:p>
            <a:pPr marL="457200" lvl="0" indent="-306387" algn="l" rtl="0">
              <a:lnSpc>
                <a:spcPct val="75000"/>
              </a:lnSpc>
              <a:spcBef>
                <a:spcPts val="0"/>
              </a:spcBef>
              <a:spcAft>
                <a:spcPts val="0"/>
              </a:spcAft>
              <a:buSzPts val="1225"/>
              <a:buChar char="●"/>
            </a:pPr>
            <a:r>
              <a:rPr lang="it" sz="1225"/>
              <a:t> Progettazione di algoritmi e linguaggi di </a:t>
            </a:r>
            <a:endParaRPr sz="1225"/>
          </a:p>
          <a:p>
            <a:pPr marL="457200" lvl="0" indent="-306387" algn="l" rtl="0">
              <a:lnSpc>
                <a:spcPct val="75000"/>
              </a:lnSpc>
              <a:spcBef>
                <a:spcPts val="0"/>
              </a:spcBef>
              <a:spcAft>
                <a:spcPts val="0"/>
              </a:spcAft>
              <a:buSzPts val="1225"/>
              <a:buChar char="●"/>
            </a:pPr>
            <a:r>
              <a:rPr lang="it" sz="1225"/>
              <a:t>programmazione strutturata (free pascal,pyton …)</a:t>
            </a:r>
            <a:endParaRPr sz="1225"/>
          </a:p>
          <a:p>
            <a:pPr marL="457200" lvl="0" indent="-306387" algn="l" rtl="0">
              <a:lnSpc>
                <a:spcPct val="75000"/>
              </a:lnSpc>
              <a:spcBef>
                <a:spcPts val="0"/>
              </a:spcBef>
              <a:spcAft>
                <a:spcPts val="0"/>
              </a:spcAft>
              <a:buSzPts val="1225"/>
              <a:buChar char="●"/>
            </a:pPr>
            <a:r>
              <a:rPr lang="it" sz="1225"/>
              <a:t> Utilizzo di tecnologia 3D</a:t>
            </a:r>
            <a:endParaRPr sz="1225"/>
          </a:p>
        </p:txBody>
      </p:sp>
      <p:sp>
        <p:nvSpPr>
          <p:cNvPr id="117" name="Google Shape;117;p18"/>
          <p:cNvSpPr txBox="1"/>
          <p:nvPr/>
        </p:nvSpPr>
        <p:spPr>
          <a:xfrm>
            <a:off x="5937475" y="1017725"/>
            <a:ext cx="2968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11700" y="263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La biblioteca</a:t>
            </a:r>
            <a:endParaRPr/>
          </a:p>
        </p:txBody>
      </p:sp>
      <p:sp>
        <p:nvSpPr>
          <p:cNvPr id="123" name="Google Shape;123;p19"/>
          <p:cNvSpPr txBox="1">
            <a:spLocks noGrp="1"/>
          </p:cNvSpPr>
          <p:nvPr>
            <p:ph type="body" idx="1"/>
          </p:nvPr>
        </p:nvSpPr>
        <p:spPr>
          <a:xfrm>
            <a:off x="139100" y="724925"/>
            <a:ext cx="5021700" cy="37662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852"/>
              <a:buFont typeface="Arial"/>
              <a:buNone/>
            </a:pPr>
            <a:endParaRPr sz="1185"/>
          </a:p>
          <a:p>
            <a:pPr marL="0" lvl="0" indent="0" algn="l" rtl="0">
              <a:lnSpc>
                <a:spcPct val="90000"/>
              </a:lnSpc>
              <a:spcBef>
                <a:spcPts val="0"/>
              </a:spcBef>
              <a:spcAft>
                <a:spcPts val="0"/>
              </a:spcAft>
              <a:buClr>
                <a:schemeClr val="dk2"/>
              </a:buClr>
              <a:buSzPts val="852"/>
              <a:buFont typeface="Arial"/>
              <a:buNone/>
            </a:pPr>
            <a:r>
              <a:rPr lang="it" sz="1185"/>
              <a:t>La Biblioteca “Gioacchino Gesmundo” del Liceo Scientifico Statale “Cavour” consta di circa 10.000 libri, tra cui alcuni testi antichi e pregiati frutto di acquisti e donazioni alla scuola effettuate nel corso degli anni.</a:t>
            </a:r>
            <a:endParaRPr sz="1185"/>
          </a:p>
          <a:p>
            <a:pPr marL="0" lvl="0" indent="0" algn="l" rtl="0">
              <a:lnSpc>
                <a:spcPct val="90000"/>
              </a:lnSpc>
              <a:spcBef>
                <a:spcPts val="0"/>
              </a:spcBef>
              <a:spcAft>
                <a:spcPts val="0"/>
              </a:spcAft>
              <a:buClr>
                <a:schemeClr val="dk2"/>
              </a:buClr>
              <a:buSzPts val="852"/>
              <a:buFont typeface="Arial"/>
              <a:buNone/>
            </a:pPr>
            <a:r>
              <a:rPr lang="it" sz="1185"/>
              <a:t>La Biblioteca offre agli studenti molteplici opportunità di arricchimento culturale; è di supporto, inoltre, ad alcuni progetti del PTOF ed è un utile strumento per le ricerche bibliografiche necessarie a tutti gli approfondimenti di studio disciplinare ed extradisciplinare.</a:t>
            </a:r>
            <a:endParaRPr sz="1185"/>
          </a:p>
          <a:p>
            <a:pPr marL="0" lvl="0" indent="0" algn="l" rtl="0">
              <a:lnSpc>
                <a:spcPct val="90000"/>
              </a:lnSpc>
              <a:spcBef>
                <a:spcPts val="0"/>
              </a:spcBef>
              <a:spcAft>
                <a:spcPts val="0"/>
              </a:spcAft>
              <a:buSzPts val="852"/>
              <a:buNone/>
            </a:pPr>
            <a:r>
              <a:rPr lang="it" sz="1185"/>
              <a:t>La Biblioteca è strutturata in un'ampia sala di lettura, dove sono conservati testi di sola consultazione, e in altre sale dove trovano collocazione i libri per il prestito. Il patrimonio librario del Liceo Scientifico Cavour comprende testi antichi, collane, enciclopedie, libri di lettura, riviste letterarie, una sezione di VHS, CD e DVD; da quest'anno la Biblioteca dispone, inoltre, anche di e-book.</a:t>
            </a:r>
            <a:endParaRPr sz="1185"/>
          </a:p>
          <a:p>
            <a:pPr marL="0" lvl="0" indent="0" algn="l" rtl="0">
              <a:lnSpc>
                <a:spcPct val="90000"/>
              </a:lnSpc>
              <a:spcBef>
                <a:spcPts val="0"/>
              </a:spcBef>
              <a:spcAft>
                <a:spcPts val="0"/>
              </a:spcAft>
              <a:buSzPts val="852"/>
              <a:buNone/>
            </a:pPr>
            <a:r>
              <a:rPr lang="it" sz="1185"/>
              <a:t>Il progetto “Biblioteche innovative” del MIUR (PNSD), a partire dall’anno scolastico 2018/2019, ha consentito di intraprendere la catalogazione digitalizzata del patrimonio librario, attraverso la formazione di una sezione di biblioteche scolastiche di licei romani all’interno del Polo Bibliotecario dell’Università di Roma “La Sapienza”, con l’adozione del sistema “Sebina You” per la catalogazione e della piattaforma “ReteIndaco” per il prestito digitale. La catalogazione è tutt’ora in corso e viene effettuata dagli studenti delle classi che partecipano al progetto “Bib-Up”, attività di Alternanza Scuola-Lavoro, poi PCTO, organizzato e curato dal Polo Bibliotecario dell’Università di Roma “La Sapienza”.</a:t>
            </a:r>
            <a:endParaRPr sz="1495"/>
          </a:p>
        </p:txBody>
      </p:sp>
      <p:pic>
        <p:nvPicPr>
          <p:cNvPr id="124" name="Google Shape;124;p19"/>
          <p:cNvPicPr preferRelativeResize="0"/>
          <p:nvPr/>
        </p:nvPicPr>
        <p:blipFill>
          <a:blip r:embed="rId3">
            <a:alphaModFix/>
          </a:blip>
          <a:stretch>
            <a:fillRect/>
          </a:stretch>
        </p:blipFill>
        <p:spPr>
          <a:xfrm>
            <a:off x="5160800" y="893975"/>
            <a:ext cx="3678400" cy="2762887"/>
          </a:xfrm>
          <a:prstGeom prst="rect">
            <a:avLst/>
          </a:prstGeom>
          <a:noFill/>
          <a:ln>
            <a:noFill/>
          </a:ln>
        </p:spPr>
      </p:pic>
      <p:sp>
        <p:nvSpPr>
          <p:cNvPr id="125" name="Google Shape;125;p19"/>
          <p:cNvSpPr txBox="1"/>
          <p:nvPr/>
        </p:nvSpPr>
        <p:spPr>
          <a:xfrm>
            <a:off x="5342950" y="3714325"/>
            <a:ext cx="331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la biblioteca durante il corso di scacchi</a:t>
            </a:r>
            <a:endParaRPr>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Curiosità </a:t>
            </a:r>
            <a:endParaRPr/>
          </a:p>
        </p:txBody>
      </p:sp>
      <p:sp>
        <p:nvSpPr>
          <p:cNvPr id="131" name="Google Shape;131;p20"/>
          <p:cNvSpPr txBox="1">
            <a:spLocks noGrp="1"/>
          </p:cNvSpPr>
          <p:nvPr>
            <p:ph type="body" idx="1"/>
          </p:nvPr>
        </p:nvSpPr>
        <p:spPr>
          <a:xfrm>
            <a:off x="311700" y="1234075"/>
            <a:ext cx="5177100" cy="33348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it"/>
              <a:t>Tra le personalità illustri che hanno operato nel Liceo si annovera il prof. Gioacchino Gesmundo, docente di storia e filosofia, vittima delle Fosse Ardeatine; una lapide posta nell’ingresso, ricorda il suo insegnamento.</a:t>
            </a:r>
            <a:endParaRPr/>
          </a:p>
          <a:p>
            <a:pPr marL="0" lvl="0" indent="0" algn="l" rtl="0">
              <a:spcBef>
                <a:spcPts val="1200"/>
              </a:spcBef>
              <a:spcAft>
                <a:spcPts val="0"/>
              </a:spcAft>
              <a:buNone/>
            </a:pPr>
            <a:r>
              <a:rPr lang="it"/>
              <a:t>Vanno ancora menzionati il fisico Bruno Pontecorvo, uno dei ragazzi di via Panisperna, con il fratello minore Umberto.</a:t>
            </a:r>
            <a:endParaRPr/>
          </a:p>
          <a:p>
            <a:pPr marL="0" lvl="0" indent="0" algn="l" rtl="0">
              <a:spcBef>
                <a:spcPts val="1200"/>
              </a:spcBef>
              <a:spcAft>
                <a:spcPts val="0"/>
              </a:spcAft>
              <a:buNone/>
            </a:pPr>
            <a:r>
              <a:rPr lang="it"/>
              <a:t>Il liceo ha compiuto, quindi, 75 anni nel 2001 e nella sua lunga vita ha attraversato sempre con impegno, anche nei momenti difficili, gli ultimi tre quarti del Novecento. Forte della sua storia, continuerà ad operare con efficacia di risultati che noi docenti vogliamo sempre più lusinghieri.</a:t>
            </a:r>
            <a:endParaRPr/>
          </a:p>
          <a:p>
            <a:pPr marL="0" lvl="0" indent="0" algn="l" rtl="0">
              <a:spcBef>
                <a:spcPts val="1200"/>
              </a:spcBef>
              <a:spcAft>
                <a:spcPts val="1200"/>
              </a:spcAft>
              <a:buNone/>
            </a:pPr>
            <a:r>
              <a:rPr lang="it"/>
              <a:t>Le Poste Italiane hanno emesso, in data 29.9.2001 un francobollo per celebrare il Liceo. Fu disegnato da Luigi Vangelli ed è stato prodotto in 3 500 000 copie.</a:t>
            </a:r>
            <a:endParaRPr/>
          </a:p>
        </p:txBody>
      </p:sp>
      <p:pic>
        <p:nvPicPr>
          <p:cNvPr id="132" name="Google Shape;132;p20"/>
          <p:cNvPicPr preferRelativeResize="0"/>
          <p:nvPr/>
        </p:nvPicPr>
        <p:blipFill>
          <a:blip r:embed="rId3">
            <a:alphaModFix/>
          </a:blip>
          <a:stretch>
            <a:fillRect/>
          </a:stretch>
        </p:blipFill>
        <p:spPr>
          <a:xfrm>
            <a:off x="6213625" y="180975"/>
            <a:ext cx="2579450" cy="1961950"/>
          </a:xfrm>
          <a:prstGeom prst="rect">
            <a:avLst/>
          </a:prstGeom>
          <a:noFill/>
          <a:ln>
            <a:noFill/>
          </a:ln>
        </p:spPr>
      </p:pic>
      <p:pic>
        <p:nvPicPr>
          <p:cNvPr id="133" name="Google Shape;133;p20"/>
          <p:cNvPicPr preferRelativeResize="0"/>
          <p:nvPr/>
        </p:nvPicPr>
        <p:blipFill>
          <a:blip r:embed="rId4">
            <a:alphaModFix/>
          </a:blip>
          <a:stretch>
            <a:fillRect/>
          </a:stretch>
        </p:blipFill>
        <p:spPr>
          <a:xfrm>
            <a:off x="5755910" y="2493825"/>
            <a:ext cx="1577765" cy="2321825"/>
          </a:xfrm>
          <a:prstGeom prst="rect">
            <a:avLst/>
          </a:prstGeom>
          <a:noFill/>
          <a:ln>
            <a:noFill/>
          </a:ln>
        </p:spPr>
      </p:pic>
      <p:pic>
        <p:nvPicPr>
          <p:cNvPr id="134" name="Google Shape;134;p20"/>
          <p:cNvPicPr preferRelativeResize="0"/>
          <p:nvPr/>
        </p:nvPicPr>
        <p:blipFill>
          <a:blip r:embed="rId5">
            <a:alphaModFix/>
          </a:blip>
          <a:stretch>
            <a:fillRect/>
          </a:stretch>
        </p:blipFill>
        <p:spPr>
          <a:xfrm>
            <a:off x="7467600" y="2493824"/>
            <a:ext cx="1676400" cy="2321814"/>
          </a:xfrm>
          <a:prstGeom prst="rect">
            <a:avLst/>
          </a:prstGeom>
          <a:noFill/>
          <a:ln>
            <a:noFill/>
          </a:ln>
        </p:spPr>
      </p:pic>
      <p:sp>
        <p:nvSpPr>
          <p:cNvPr id="135" name="Google Shape;135;p20"/>
          <p:cNvSpPr txBox="1"/>
          <p:nvPr/>
        </p:nvSpPr>
        <p:spPr>
          <a:xfrm>
            <a:off x="6144575" y="2053950"/>
            <a:ext cx="288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francobollo del liceo Cavour</a:t>
            </a:r>
            <a:endParaRPr>
              <a:latin typeface="Playfair Display"/>
              <a:ea typeface="Playfair Display"/>
              <a:cs typeface="Playfair Display"/>
              <a:sym typeface="Playfair Display"/>
            </a:endParaRPr>
          </a:p>
        </p:txBody>
      </p:sp>
      <p:sp>
        <p:nvSpPr>
          <p:cNvPr id="136" name="Google Shape;136;p20"/>
          <p:cNvSpPr txBox="1"/>
          <p:nvPr/>
        </p:nvSpPr>
        <p:spPr>
          <a:xfrm>
            <a:off x="5540475" y="4743300"/>
            <a:ext cx="183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Bruno Pontecorvo</a:t>
            </a:r>
            <a:endParaRPr>
              <a:latin typeface="Playfair Display"/>
              <a:ea typeface="Playfair Display"/>
              <a:cs typeface="Playfair Display"/>
              <a:sym typeface="Playfair Display"/>
            </a:endParaRPr>
          </a:p>
        </p:txBody>
      </p:sp>
      <p:sp>
        <p:nvSpPr>
          <p:cNvPr id="137" name="Google Shape;137;p20"/>
          <p:cNvSpPr txBox="1"/>
          <p:nvPr/>
        </p:nvSpPr>
        <p:spPr>
          <a:xfrm>
            <a:off x="7283750" y="4743300"/>
            <a:ext cx="214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Gioacchino Gesmundo</a:t>
            </a:r>
            <a:endParaRPr>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a:t>Grazie per l’attenzione </a:t>
            </a:r>
            <a:endParaRPr/>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1178</Words>
  <Application>Microsoft Office PowerPoint</Application>
  <PresentationFormat>Presentazione su schermo (16:9)</PresentationFormat>
  <Paragraphs>67</Paragraphs>
  <Slides>9</Slides>
  <Notes>9</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vt:i4>
      </vt:variant>
    </vt:vector>
  </HeadingPairs>
  <TitlesOfParts>
    <vt:vector size="14" baseType="lpstr">
      <vt:lpstr>Playfair Display</vt:lpstr>
      <vt:lpstr>Oswald</vt:lpstr>
      <vt:lpstr>Montserrat</vt:lpstr>
      <vt:lpstr>Arial</vt:lpstr>
      <vt:lpstr>Pop</vt:lpstr>
      <vt:lpstr>Il Cavour</vt:lpstr>
      <vt:lpstr>Informazioni principali</vt:lpstr>
      <vt:lpstr>La storia </vt:lpstr>
      <vt:lpstr>Struttura</vt:lpstr>
      <vt:lpstr>Dove è situato?</vt:lpstr>
      <vt:lpstr>Le offerte formative</vt:lpstr>
      <vt:lpstr>La biblioteca</vt:lpstr>
      <vt:lpstr>Curiosità </vt:lpstr>
      <vt:lpstr>Grazie per l’attenzione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Cavour</dc:title>
  <dc:creator>cetsy</dc:creator>
  <cp:lastModifiedBy> </cp:lastModifiedBy>
  <cp:revision>1</cp:revision>
  <dcterms:modified xsi:type="dcterms:W3CDTF">2021-12-09T09:26:30Z</dcterms:modified>
</cp:coreProperties>
</file>